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77" r:id="rId4"/>
    <p:sldId id="274" r:id="rId5"/>
    <p:sldId id="282" r:id="rId6"/>
    <p:sldId id="283" r:id="rId7"/>
    <p:sldId id="279" r:id="rId8"/>
    <p:sldId id="285" r:id="rId9"/>
    <p:sldId id="284" r:id="rId10"/>
    <p:sldId id="267" r:id="rId11"/>
    <p:sldId id="269" r:id="rId12"/>
    <p:sldId id="268" r:id="rId13"/>
    <p:sldId id="286" r:id="rId14"/>
    <p:sldId id="276" r:id="rId15"/>
    <p:sldId id="287" r:id="rId16"/>
    <p:sldId id="288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FF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6029" autoAdjust="0"/>
  </p:normalViewPr>
  <p:slideViewPr>
    <p:cSldViewPr snapToGrid="0" snapToObjects="1">
      <p:cViewPr varScale="1">
        <p:scale>
          <a:sx n="84" d="100"/>
          <a:sy n="84" d="100"/>
        </p:scale>
        <p:origin x="1548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9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3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12/16/2021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ina University of Petroleum (Beijing) - Wikipedia">
            <a:extLst>
              <a:ext uri="{FF2B5EF4-FFF2-40B4-BE49-F238E27FC236}">
                <a16:creationId xmlns:a16="http://schemas.microsoft.com/office/drawing/2014/main" id="{25A3E1A0-9244-4F29-8E53-4AEADF85CF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70" y="5303725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444DE7-AFD7-4CCB-A95E-F456751F25E8}"/>
              </a:ext>
            </a:extLst>
          </p:cNvPr>
          <p:cNvCxnSpPr>
            <a:cxnSpLocks/>
          </p:cNvCxnSpPr>
          <p:nvPr userDrawn="1"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mailto:binwang.0213@gmail.com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 310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4371181" y="4149297"/>
            <a:ext cx="3449637" cy="1502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806572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788C34BD-EB4F-444E-8658-AFF11A67E473}"/>
              </a:ext>
            </a:extLst>
          </p:cNvPr>
          <p:cNvSpPr/>
          <p:nvPr/>
        </p:nvSpPr>
        <p:spPr>
          <a:xfrm>
            <a:off x="5986268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数值线性代数（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167007-7A46-415B-B2C0-EC4386444922}"/>
              </a:ext>
            </a:extLst>
          </p:cNvPr>
          <p:cNvSpPr/>
          <p:nvPr/>
        </p:nvSpPr>
        <p:spPr>
          <a:xfrm>
            <a:off x="2124586" y="25622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研究生组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8E6A7-F3E9-4378-9A20-92DD50AE61CE}"/>
              </a:ext>
            </a:extLst>
          </p:cNvPr>
          <p:cNvSpPr/>
          <p:nvPr/>
        </p:nvSpPr>
        <p:spPr>
          <a:xfrm>
            <a:off x="7306186" y="25742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本科生组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当天课程结束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课后作业（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下一周上课之前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期中大作业（固定编程题）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固定选题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简介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049C97-C03B-44E7-8608-7BEEC23E30F3}"/>
              </a:ext>
            </a:extLst>
          </p:cNvPr>
          <p:cNvGrpSpPr/>
          <p:nvPr/>
        </p:nvGrpSpPr>
        <p:grpSpPr>
          <a:xfrm>
            <a:off x="5401874" y="1946731"/>
            <a:ext cx="5581650" cy="4470463"/>
            <a:chOff x="6277364" y="1845131"/>
            <a:chExt cx="5581650" cy="44704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C99D85-4E0A-4436-B4EC-19238942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364" y="1845131"/>
              <a:ext cx="5581650" cy="35528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6E8EA89-A600-41F4-AB8A-0ED8FB416998}"/>
                </a:ext>
              </a:extLst>
            </p:cNvPr>
            <p:cNvSpPr txBox="1"/>
            <p:nvPr/>
          </p:nvSpPr>
          <p:spPr>
            <a:xfrm>
              <a:off x="7180492" y="5515375"/>
              <a:ext cx="377539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人生苦短，我用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Python</a:t>
              </a: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Java </a:t>
              </a:r>
              <a:r>
                <a:rPr lang="zh-CN" altLang="en-US" dirty="0">
                  <a:solidFill>
                    <a:schemeClr val="tx2"/>
                  </a:solidFill>
                </a:rPr>
                <a:t>大师 </a:t>
              </a:r>
              <a:r>
                <a:rPr lang="en-US" altLang="zh-CN" dirty="0">
                  <a:solidFill>
                    <a:schemeClr val="tx2"/>
                  </a:solidFill>
                </a:rPr>
                <a:t>- Bruce Eckel</a:t>
              </a: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8521FACE-249F-43DC-B2E1-CAA1B7A369F3}"/>
              </a:ext>
            </a:extLst>
          </p:cNvPr>
          <p:cNvSpPr/>
          <p:nvPr/>
        </p:nvSpPr>
        <p:spPr>
          <a:xfrm>
            <a:off x="679237" y="2261807"/>
            <a:ext cx="6711828" cy="315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免费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简单易学</a:t>
            </a:r>
            <a:endParaRPr lang="en-US" altLang="zh-CN" sz="28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生产力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庞大社区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开源群体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9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编程环境安装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2" y="1647922"/>
            <a:ext cx="11147157" cy="107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Anaconda + VS Code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https://github.com/WaterJetLab/PGE310-IntroProgramming/tree/main/EnvironmentSetup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2FF408-8AC9-4968-B6E6-8A42B757CA7A}"/>
              </a:ext>
            </a:extLst>
          </p:cNvPr>
          <p:cNvGrpSpPr/>
          <p:nvPr/>
        </p:nvGrpSpPr>
        <p:grpSpPr>
          <a:xfrm>
            <a:off x="910772" y="2851089"/>
            <a:ext cx="4975613" cy="3612967"/>
            <a:chOff x="5905500" y="2672698"/>
            <a:chExt cx="5346700" cy="388242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315602-2D39-45B7-B553-065318A4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29000"/>
              <a:ext cx="4785113" cy="312612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A29E9C-5FF5-4FFB-91A9-BABAB1D930E6}"/>
                </a:ext>
              </a:extLst>
            </p:cNvPr>
            <p:cNvSpPr/>
            <p:nvPr/>
          </p:nvSpPr>
          <p:spPr>
            <a:xfrm>
              <a:off x="5905500" y="3111500"/>
              <a:ext cx="5346700" cy="344362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B0D45C-70C6-4B07-AE85-DA523DE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8843" y="2672698"/>
              <a:ext cx="2640013" cy="730524"/>
            </a:xfrm>
            <a:prstGeom prst="rect">
              <a:avLst/>
            </a:prstGeom>
          </p:spPr>
        </p:pic>
      </p:grpSp>
      <p:pic>
        <p:nvPicPr>
          <p:cNvPr id="1036" name="Picture 12" descr="Visual Studio Code - Code Editing. Redefined">
            <a:extLst>
              <a:ext uri="{FF2B5EF4-FFF2-40B4-BE49-F238E27FC236}">
                <a16:creationId xmlns:a16="http://schemas.microsoft.com/office/drawing/2014/main" id="{BEF33DBC-075B-4A77-BBEC-0ECEA1B1E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10134"/>
          <a:stretch/>
        </p:blipFill>
        <p:spPr bwMode="auto">
          <a:xfrm>
            <a:off x="6450621" y="3215120"/>
            <a:ext cx="4858943" cy="32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- 维基百科，自由的百科全书">
            <a:extLst>
              <a:ext uri="{FF2B5EF4-FFF2-40B4-BE49-F238E27FC236}">
                <a16:creationId xmlns:a16="http://schemas.microsoft.com/office/drawing/2014/main" id="{B2D04355-681D-405F-8B6B-1013B3C8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70" y="2841069"/>
            <a:ext cx="748101" cy="7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作业和程序演示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4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小测验题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39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2191910" y="1906105"/>
            <a:ext cx="7896974" cy="4494406"/>
            <a:chOff x="436943" y="2479159"/>
            <a:chExt cx="6000750" cy="3415208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436943" y="4921506"/>
              <a:ext cx="2454082" cy="972861"/>
              <a:chOff x="607762" y="5109305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62" y="5109305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111" y="5351675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90" y="5121887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394" y="5387105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51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大数据分析能帮助我们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当做实验数据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太复杂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噪音太大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7603035" y="6247158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井下传感器数据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基因组序列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太空望远镜照片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EF21C9B-AC8E-4BCC-9AD2-C828E9A0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013" y="1568067"/>
            <a:ext cx="1555320" cy="1900405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15F9FE0B-C652-4740-AC97-EB8F8B41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23" y="1622833"/>
            <a:ext cx="2382896" cy="1790872"/>
          </a:xfrm>
          <a:prstGeom prst="rect">
            <a:avLst/>
          </a:prstGeom>
        </p:spPr>
      </p:pic>
      <p:pic>
        <p:nvPicPr>
          <p:cNvPr id="3074" name="Picture 2" descr="Fracture Monitoring">
            <a:extLst>
              <a:ext uri="{FF2B5EF4-FFF2-40B4-BE49-F238E27FC236}">
                <a16:creationId xmlns:a16="http://schemas.microsoft.com/office/drawing/2014/main" id="{C5A5F8D8-57C1-42B5-8EE1-B28D8143D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2214" r="22188" b="6719"/>
          <a:stretch/>
        </p:blipFill>
        <p:spPr bwMode="auto">
          <a:xfrm>
            <a:off x="6157470" y="4041396"/>
            <a:ext cx="2398600" cy="21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9CD80-EA34-453A-936C-3DE156C2B933}"/>
              </a:ext>
            </a:extLst>
          </p:cNvPr>
          <p:cNvGrpSpPr/>
          <p:nvPr/>
        </p:nvGrpSpPr>
        <p:grpSpPr>
          <a:xfrm>
            <a:off x="8827684" y="3961069"/>
            <a:ext cx="2699753" cy="2420535"/>
            <a:chOff x="4275960" y="1890417"/>
            <a:chExt cx="3539832" cy="3173730"/>
          </a:xfrm>
        </p:grpSpPr>
        <p:pic>
          <p:nvPicPr>
            <p:cNvPr id="21" name="Picture 4" descr="Integrated HFS diagnostic results (Stage 8-2011). Only two of the sands show evidence of effective stimulation. These match the gas entries shown by PLT (perforations 8-1 and 8-3). Both NRT and early warm-back data from DTS indicate a limited frac height.">
              <a:extLst>
                <a:ext uri="{FF2B5EF4-FFF2-40B4-BE49-F238E27FC236}">
                  <a16:creationId xmlns:a16="http://schemas.microsoft.com/office/drawing/2014/main" id="{A2980357-1C71-44AA-B807-FCD0C81FF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5" b="19923"/>
            <a:stretch/>
          </p:blipFill>
          <p:spPr bwMode="auto">
            <a:xfrm>
              <a:off x="4275960" y="1890417"/>
              <a:ext cx="3539832" cy="282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E4598A-4A9E-4AF1-941A-0352E124AEE0}"/>
                </a:ext>
              </a:extLst>
            </p:cNvPr>
            <p:cNvSpPr/>
            <p:nvPr/>
          </p:nvSpPr>
          <p:spPr>
            <a:xfrm>
              <a:off x="5403326" y="4680747"/>
              <a:ext cx="1285098" cy="38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</a:rPr>
                <a:t>SPE-168603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2B67B3-5C5F-4874-A2E7-B724A2FCCC7A}"/>
              </a:ext>
            </a:extLst>
          </p:cNvPr>
          <p:cNvSpPr/>
          <p:nvPr/>
        </p:nvSpPr>
        <p:spPr>
          <a:xfrm>
            <a:off x="6112243" y="6104605"/>
            <a:ext cx="885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Halliburton</a:t>
            </a:r>
          </a:p>
        </p:txBody>
      </p:sp>
    </p:spTree>
    <p:extLst>
      <p:ext uri="{BB962C8B-B14F-4D97-AF65-F5344CB8AC3E}">
        <p14:creationId xmlns:p14="http://schemas.microsoft.com/office/powerpoint/2010/main" val="38880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929606" y="5037947"/>
            <a:ext cx="4748416" cy="1390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  <p:pic>
        <p:nvPicPr>
          <p:cNvPr id="2" name="Pore-scale Flow Visualization in Porous Media (1)">
            <a:hlinkClick r:id="" action="ppaction://media"/>
            <a:extLst>
              <a:ext uri="{FF2B5EF4-FFF2-40B4-BE49-F238E27FC236}">
                <a16:creationId xmlns:a16="http://schemas.microsoft.com/office/drawing/2014/main" id="{25A8A5E6-6937-4EDD-B64D-4230F41E1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11" end="155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501" y="3715272"/>
            <a:ext cx="552450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997541" y="4855065"/>
              <a:ext cx="2739101" cy="1085850"/>
              <a:chOff x="2818803" y="5029402"/>
              <a:chExt cx="3880734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803" y="5029402"/>
                <a:ext cx="3880734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153" y="5346688"/>
                <a:ext cx="3022031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9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5963080" y="6181289"/>
            <a:ext cx="2636129" cy="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8925554" y="6193268"/>
            <a:ext cx="2271436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5871987" y="1648466"/>
            <a:ext cx="5651349" cy="4497155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160" y="4366044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1382837" y="1906105"/>
            <a:ext cx="8706047" cy="4121140"/>
            <a:chOff x="-177855" y="2479159"/>
            <a:chExt cx="6615548" cy="3131571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-177855" y="4637869"/>
              <a:ext cx="2454082" cy="972861"/>
              <a:chOff x="-263277" y="4768194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3277" y="4768194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71" y="5010566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936" y="4746963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40" y="5012181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EB50396-CBA4-4681-B011-A606D819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73" y="5444207"/>
            <a:ext cx="3229567" cy="128028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901B16-CDD8-4FBF-9ADF-706C2874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510" y="5770009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机器学习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4098" name="Picture 2" descr="The cover page of the Nature issue featuring AlphaGo. (Reprinted with... |  Download Scientific Diagram">
            <a:extLst>
              <a:ext uri="{FF2B5EF4-FFF2-40B4-BE49-F238E27FC236}">
                <a16:creationId xmlns:a16="http://schemas.microsoft.com/office/drawing/2014/main" id="{29E3A250-732A-41F3-8AAF-93F24F58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3" y="1967718"/>
            <a:ext cx="2641861" cy="39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Modulus v21.06 Released for General Availability | NVIDIA Developer  Blog">
            <a:extLst>
              <a:ext uri="{FF2B5EF4-FFF2-40B4-BE49-F238E27FC236}">
                <a16:creationId xmlns:a16="http://schemas.microsoft.com/office/drawing/2014/main" id="{7B0F10F1-7D53-4B50-900F-C681974F3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r="11648"/>
          <a:stretch/>
        </p:blipFill>
        <p:spPr bwMode="auto">
          <a:xfrm>
            <a:off x="3136059" y="1967718"/>
            <a:ext cx="4237392" cy="3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3839AD9-3199-414B-AF83-47DAB7B94AB8}"/>
              </a:ext>
            </a:extLst>
          </p:cNvPr>
          <p:cNvSpPr txBox="1">
            <a:spLocks/>
          </p:cNvSpPr>
          <p:nvPr/>
        </p:nvSpPr>
        <p:spPr bwMode="auto">
          <a:xfrm>
            <a:off x="108225" y="5931367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Alpha Go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88524C-B154-4D47-84AF-AD84F2FEA65A}"/>
              </a:ext>
            </a:extLst>
          </p:cNvPr>
          <p:cNvSpPr txBox="1">
            <a:spLocks/>
          </p:cNvSpPr>
          <p:nvPr/>
        </p:nvSpPr>
        <p:spPr bwMode="auto">
          <a:xfrm>
            <a:off x="3904878" y="5953894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NVIDIA Modulus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26716F2-DCCE-4060-B2F9-36093FBE1322}"/>
              </a:ext>
            </a:extLst>
          </p:cNvPr>
          <p:cNvSpPr txBox="1">
            <a:spLocks/>
          </p:cNvSpPr>
          <p:nvPr/>
        </p:nvSpPr>
        <p:spPr bwMode="auto">
          <a:xfrm>
            <a:off x="3412517" y="6297100"/>
            <a:ext cx="3684474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实时多物理场模拟和优化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F218BE4-EB61-403B-916E-7184CB304791}"/>
              </a:ext>
            </a:extLst>
          </p:cNvPr>
          <p:cNvSpPr txBox="1">
            <a:spLocks/>
          </p:cNvSpPr>
          <p:nvPr/>
        </p:nvSpPr>
        <p:spPr bwMode="auto">
          <a:xfrm>
            <a:off x="162183" y="624293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人工智能围棋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9825-F2BD-46BE-AD3F-E07752B0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r="9769"/>
          <a:stretch/>
        </p:blipFill>
        <p:spPr>
          <a:xfrm>
            <a:off x="7589352" y="2040008"/>
            <a:ext cx="4324350" cy="369329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95B713-033D-4C5C-81FA-CBE59438A55B}"/>
              </a:ext>
            </a:extLst>
          </p:cNvPr>
          <p:cNvSpPr txBox="1">
            <a:spLocks/>
          </p:cNvSpPr>
          <p:nvPr/>
        </p:nvSpPr>
        <p:spPr bwMode="auto">
          <a:xfrm>
            <a:off x="8672821" y="629710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随钻超前探测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9CB61-D93B-4C3A-81C1-B9EF5CEBDCDD}"/>
              </a:ext>
            </a:extLst>
          </p:cNvPr>
          <p:cNvSpPr/>
          <p:nvPr/>
        </p:nvSpPr>
        <p:spPr>
          <a:xfrm>
            <a:off x="9188975" y="57458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SPE-194082-MS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6142F80-C1F3-42D0-8A17-F7163EA06F1C}"/>
              </a:ext>
            </a:extLst>
          </p:cNvPr>
          <p:cNvSpPr txBox="1">
            <a:spLocks/>
          </p:cNvSpPr>
          <p:nvPr/>
        </p:nvSpPr>
        <p:spPr bwMode="auto">
          <a:xfrm>
            <a:off x="8279783" y="5977280"/>
            <a:ext cx="3360688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Drilling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90662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367690" y="1845132"/>
            <a:ext cx="4999869" cy="4054254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智能钻完井理论与技术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897EFEC-3A90-4908-8CF7-A3A706A7E80F}"/>
              </a:ext>
            </a:extLst>
          </p:cNvPr>
          <p:cNvSpPr/>
          <p:nvPr/>
        </p:nvSpPr>
        <p:spPr>
          <a:xfrm>
            <a:off x="2867624" y="5947058"/>
            <a:ext cx="6756337" cy="573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实时探测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模拟分析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智能决策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远程操控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D6041-7618-4E6E-82E1-AEFA51D49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8" r="19304"/>
          <a:stretch/>
        </p:blipFill>
        <p:spPr>
          <a:xfrm>
            <a:off x="5546971" y="1797178"/>
            <a:ext cx="6277339" cy="4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学习基础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577246" y="4855065"/>
              <a:ext cx="3652670" cy="1085850"/>
              <a:chOff x="2223332" y="5029402"/>
              <a:chExt cx="5175070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332" y="5029402"/>
                <a:ext cx="5175070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682" y="5381506"/>
                <a:ext cx="4511918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计算机（软件，硬件）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数学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物理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26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学习小组简况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7DF29-1B3D-4154-906A-20388701E848}"/>
              </a:ext>
            </a:extLst>
          </p:cNvPr>
          <p:cNvSpPr>
            <a:spLocks noGrp="1"/>
          </p:cNvSpPr>
          <p:nvPr/>
        </p:nvSpPr>
        <p:spPr bwMode="auto">
          <a:xfrm>
            <a:off x="987977" y="1166002"/>
            <a:ext cx="10333165" cy="53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学员构成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：博士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	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硕士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70%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（研二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人，研一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26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15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（大三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12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人，大二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数学基础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：高等数学（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线性代数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97%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数值分析（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38%?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编程基础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C/C++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语言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), VB(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23%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</a:t>
            </a:r>
            <a:r>
              <a:rPr lang="en-US" altLang="zh-CN" sz="32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Matlab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),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22%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37186641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57541</TotalTime>
  <Words>1661</Words>
  <Application>Microsoft Office PowerPoint</Application>
  <PresentationFormat>宽屏</PresentationFormat>
  <Paragraphs>186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ＭＳ Ｐゴシック</vt:lpstr>
      <vt:lpstr>DengXian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3318</cp:revision>
  <dcterms:created xsi:type="dcterms:W3CDTF">2017-08-03T21:34:26Z</dcterms:created>
  <dcterms:modified xsi:type="dcterms:W3CDTF">2021-12-16T01:39:32Z</dcterms:modified>
</cp:coreProperties>
</file>